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9"/>
  </p:notesMasterIdLst>
  <p:handoutMasterIdLst>
    <p:handoutMasterId r:id="rId20"/>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Lst>
        </p14:section>
        <p14:section name="タイトルなしのセクション" id="{80D4CAC7-27F2-4194-AAC3-B68DBC016491}">
          <p14:sldIdLst>
            <p14:sldId id="404"/>
            <p14:sldId id="406"/>
            <p14:sldId id="409"/>
            <p14:sldId id="399"/>
            <p14:sldId id="410"/>
            <p14:sldId id="411"/>
            <p14:sldId id="407"/>
            <p14:sldId id="412"/>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4068E2"/>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7" autoAdjust="0"/>
    <p:restoredTop sz="89286" autoAdjust="0"/>
  </p:normalViewPr>
  <p:slideViewPr>
    <p:cSldViewPr snapToGrid="0">
      <p:cViewPr varScale="1">
        <p:scale>
          <a:sx n="94" d="100"/>
          <a:sy n="94" d="100"/>
        </p:scale>
        <p:origin x="888" y="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ser>
        <c:dLbls>
          <c:showLegendKey val="0"/>
          <c:showVal val="0"/>
          <c:showCatName val="0"/>
          <c:showSerName val="0"/>
          <c:showPercent val="0"/>
          <c:showBubbleSize val="0"/>
        </c:dLbls>
        <c:gapWidth val="300"/>
        <c:axId val="274440704"/>
        <c:axId val="274454848"/>
      </c:barChart>
      <c:catAx>
        <c:axId val="274440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74454848"/>
        <c:crosses val="autoZero"/>
        <c:auto val="1"/>
        <c:lblAlgn val="ctr"/>
        <c:lblOffset val="100"/>
        <c:noMultiLvlLbl val="0"/>
      </c:catAx>
      <c:valAx>
        <c:axId val="27445484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74440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2019/8/6</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2019/8/6</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xmlns=""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502431" y="3455708"/>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201709" y="2997535"/>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466430" y="3488945"/>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507400" y="466094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201709" y="420626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466430" y="469767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474E2D41-A451-BA4E-8A1D-950FABE40F5D}"/>
              </a:ext>
            </a:extLst>
          </p:cNvPr>
          <p:cNvSpPr txBox="1"/>
          <p:nvPr/>
        </p:nvSpPr>
        <p:spPr>
          <a:xfrm>
            <a:off x="201709" y="1184512"/>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a:t>
            </a:r>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xmlns="" id="{EBB9BA03-F82F-4F7D-8A4B-D9019D951B88}"/>
              </a:ext>
            </a:extLst>
          </p:cNvPr>
          <p:cNvSpPr txBox="1"/>
          <p:nvPr/>
        </p:nvSpPr>
        <p:spPr>
          <a:xfrm>
            <a:off x="502431" y="2297527"/>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一定以上の下杵の降下速度がない場合、下杵と粒子の隙間が開かない。そのため粒子にほとんど力は作用せず、吸引効果が発生しない。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xmlns="" id="{D8C0B001-A0D6-A14F-A918-6EE4BF3F64D0}"/>
              </a:ext>
            </a:extLst>
          </p:cNvPr>
          <p:cNvSpPr txBox="1"/>
          <p:nvPr/>
        </p:nvSpPr>
        <p:spPr>
          <a:xfrm>
            <a:off x="201709" y="183935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xmlns="" id="{51E3F494-DFEB-4B7B-BF5D-6DC364459FDF}"/>
              </a:ext>
            </a:extLst>
          </p:cNvPr>
          <p:cNvSpPr/>
          <p:nvPr/>
        </p:nvSpPr>
        <p:spPr>
          <a:xfrm>
            <a:off x="466430" y="233076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下矢印 14">
            <a:extLst>
              <a:ext uri="{FF2B5EF4-FFF2-40B4-BE49-F238E27FC236}">
                <a16:creationId xmlns:a16="http://schemas.microsoft.com/office/drawing/2014/main" xmlns="" id="{F75BD82B-1F2C-8D48-ABC6-4DCF09391D73}"/>
              </a:ext>
            </a:extLst>
          </p:cNvPr>
          <p:cNvSpPr/>
          <p:nvPr/>
        </p:nvSpPr>
        <p:spPr>
          <a:xfrm rot="16200000">
            <a:off x="413309" y="5405382"/>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964607" y="5503265"/>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製品の生産性向上に応用できる結果を得ることができた</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a:t>
            </a:r>
            <a:r>
              <a:rPr kumimoji="1" lang="ja-JP" altLang="en-US" dirty="0" smtClean="0"/>
              <a:t>手法 </a:t>
            </a:r>
            <a:r>
              <a:rPr kumimoji="1" lang="en-US" altLang="ja-JP" dirty="0" smtClean="0"/>
              <a:t>– </a:t>
            </a:r>
            <a:r>
              <a:rPr kumimoji="1" lang="ja-JP" altLang="en-US" dirty="0" smtClean="0"/>
              <a:t>解析モデル</a:t>
            </a:r>
            <a:endParaRPr kumimoji="1" lang="ja-JP" altLang="en-US" dirty="0"/>
          </a:p>
        </p:txBody>
      </p:sp>
      <p:sp>
        <p:nvSpPr>
          <p:cNvPr id="6" name="テキスト ボックス 5">
            <a:extLst>
              <a:ext uri="{FF2B5EF4-FFF2-40B4-BE49-F238E27FC236}">
                <a16:creationId xmlns:a16="http://schemas.microsoft.com/office/drawing/2014/main" xmlns=""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xmlns=""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xmlns=""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xmlns=""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xmlns=""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xmlns=""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xmlns=""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xmlns=""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xmlns=""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xmlns=""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xmlns=""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a16="http://schemas.microsoft.com/office/drawing/2014/main" xmlns=""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a16="http://schemas.microsoft.com/office/drawing/2014/main" xmlns=""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xmlns=""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xmlns=""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a16="http://schemas.microsoft.com/office/drawing/2014/main" xmlns=""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a:extLst>
              <a:ext uri="{FF2B5EF4-FFF2-40B4-BE49-F238E27FC236}">
                <a16:creationId xmlns:a16="http://schemas.microsoft.com/office/drawing/2014/main" xmlns=""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a16="http://schemas.microsoft.com/office/drawing/2014/main" xmlns=""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a:t>
            </a:r>
            <a:r>
              <a:rPr kumimoji="1" lang="ja-JP" altLang="en-US" dirty="0" smtClean="0"/>
              <a:t>手法 </a:t>
            </a:r>
            <a:r>
              <a:rPr kumimoji="1" lang="en-US" altLang="ja-JP" dirty="0" smtClean="0"/>
              <a:t>– </a:t>
            </a:r>
            <a:r>
              <a:rPr lang="ja-JP" altLang="en-US" dirty="0"/>
              <a:t>境界</a:t>
            </a:r>
            <a:r>
              <a:rPr kumimoji="1" lang="ja-JP" altLang="en-US" dirty="0" smtClean="0"/>
              <a:t>条件</a:t>
            </a:r>
            <a:endParaRPr kumimoji="1" lang="ja-JP" altLang="en-US" dirty="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xmlns=""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xmlns=""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xmlns=""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xmlns=""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xmlns=""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xmlns=""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xmlns=""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xmlns=""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xmlns=""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xmlns=""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xmlns=""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xmlns=""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xmlns=""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xmlns=""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xmlns=""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a:t>
            </a:r>
            <a:r>
              <a:rPr lang="ja-JP" altLang="en-US" dirty="0" smtClean="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a16="http://schemas.microsoft.com/office/drawing/2014/main" xmlns=""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smtClean="0"/>
              <a:t>結果・考察</a:t>
            </a:r>
            <a:endParaRPr kumimoji="1" lang="ja-JP" altLang="en-US" dirty="0"/>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smtClean="0"/>
              <a:t>下杵の降下速度と充填量の関係</a:t>
            </a:r>
            <a:endParaRPr kumimoji="1" lang="ja-JP" altLang="en-US" dirty="0"/>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xmlns=""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約</a:t>
            </a:r>
            <a:r>
              <a:rPr lang="en-US" altLang="ja-JP" sz="2000" dirty="0" smtClean="0">
                <a:latin typeface="メイリオ" panose="020B0604030504040204" pitchFamily="50" charset="-128"/>
                <a:ea typeface="メイリオ" panose="020B0604030504040204" pitchFamily="50" charset="-128"/>
              </a:rPr>
              <a:t>500</a:t>
            </a:r>
            <a:endParaRPr lang="en-US" altLang="ja-JP" sz="2000"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xmlns=""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a16="http://schemas.microsoft.com/office/drawing/2014/main" xmlns=""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粉末の充填を促進する効果。詳細な作用原理が明らかになっていない。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を粉末で満たす工程。製品の品質に大きな影響を与える。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xmlns=""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xmlns=""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xmlns=""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と</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xmlns=""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a16="http://schemas.microsoft.com/office/drawing/2014/main" xmlns=""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a:t>
            </a:r>
            <a:r>
              <a:rPr lang="en-US" altLang="ja-JP" sz="1050" dirty="0" smtClean="0">
                <a:solidFill>
                  <a:schemeClr val="bg1">
                    <a:lumMod val="50000"/>
                  </a:schemeClr>
                </a:solidFill>
                <a:latin typeface="Arial" panose="020B0604020202020204" pitchFamily="34" charset="0"/>
                <a:cs typeface="Arial" panose="020B0604020202020204" pitchFamily="34" charset="0"/>
              </a:rPr>
              <a:t>Machine</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xmlns=""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xmlns=""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smtClean="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a16="http://schemas.microsoft.com/office/drawing/2014/main" xmlns=""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a16="http://schemas.microsoft.com/office/drawing/2014/main" xmlns=""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する技術。幅広い分野の製品に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a16="http://schemas.microsoft.com/office/drawing/2014/main" xmlns=""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a16="http://schemas.microsoft.com/office/drawing/2014/main" xmlns=""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smtClean="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smtClean="0">
                <a:solidFill>
                  <a:schemeClr val="bg1">
                    <a:lumMod val="50000"/>
                  </a:schemeClr>
                </a:solidFill>
                <a:latin typeface="Arial" panose="020B0604020202020204" pitchFamily="34" charset="0"/>
                <a:cs typeface="Arial" panose="020B0604020202020204" pitchFamily="34" charset="0"/>
              </a:rPr>
              <a:t>2</a:t>
            </a:r>
            <a:r>
              <a:rPr lang="en-US" altLang="ja-JP" sz="800" dirty="0">
                <a:solidFill>
                  <a:schemeClr val="bg1">
                    <a:lumMod val="50000"/>
                  </a:schemeClr>
                </a:solidFill>
                <a:latin typeface="Arial" panose="020B0604020202020204" pitchFamily="34" charset="0"/>
                <a:cs typeface="Arial" panose="020B0604020202020204" pitchFamily="34" charset="0"/>
              </a:rPr>
              <a:t>. http://www.taisei-kizai.co.jp/metal</a:t>
            </a:r>
            <a:r>
              <a:rPr lang="en-US" altLang="ja-JP" sz="800" dirty="0" smtClean="0">
                <a:solidFill>
                  <a:schemeClr val="bg1">
                    <a:lumMod val="50000"/>
                  </a:schemeClr>
                </a:solidFill>
                <a:latin typeface="Arial" panose="020B0604020202020204" pitchFamily="34" charset="0"/>
                <a:cs typeface="Arial" panose="020B0604020202020204" pitchFamily="34" charset="0"/>
              </a:rPr>
              <a:t>/</a:t>
            </a:r>
          </a:p>
        </p:txBody>
      </p:sp>
      <p:sp>
        <p:nvSpPr>
          <p:cNvPr id="30" name="正方形/長方形 29">
            <a:extLst>
              <a:ext uri="{FF2B5EF4-FFF2-40B4-BE49-F238E27FC236}">
                <a16:creationId xmlns:a16="http://schemas.microsoft.com/office/drawing/2014/main" xmlns=""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smtClean="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smtClean="0">
              <a:solidFill>
                <a:schemeClr val="bg1">
                  <a:lumMod val="50000"/>
                </a:schemeClr>
              </a:solidFill>
              <a:latin typeface="Arial" panose="020B0604020202020204" pitchFamily="34" charset="0"/>
              <a:cs typeface="Arial" panose="020B0604020202020204" pitchFamily="34" charset="0"/>
            </a:endParaRPr>
          </a:p>
          <a:p>
            <a:r>
              <a:rPr lang="en-US" altLang="ja-JP" sz="800" dirty="0" smtClean="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a:t>
            </a:r>
            <a:r>
              <a:rPr lang="en-US" altLang="ja-JP" sz="800" dirty="0" smtClean="0">
                <a:solidFill>
                  <a:schemeClr val="bg1">
                    <a:lumMod val="50000"/>
                  </a:schemeClr>
                </a:solidFill>
              </a:rPr>
              <a:t>www.hata-iw.co.jp/technology/index.html</a:t>
            </a:r>
            <a:endParaRPr lang="en-US" altLang="ja-JP" sz="800" dirty="0" smtClean="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ja-JP" altLang="en-US" dirty="0"/>
              <a:t>研究目的</a:t>
            </a:r>
            <a:endParaRPr kumimoji="1" lang="ja-JP" altLang="en-US" dirty="0"/>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シミュレーションを用いて吸引</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2DFC3633-BC81-47E0-B028-6FEFC1104494}"/>
              </a:ext>
            </a:extLst>
          </p:cNvPr>
          <p:cNvSpPr txBox="1"/>
          <p:nvPr/>
        </p:nvSpPr>
        <p:spPr>
          <a:xfrm>
            <a:off x="610263" y="1876142"/>
            <a:ext cx="753456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作用なら、下杵の降下速度が大きいほど充填効率は上昇するはずである。しかし、これは実現象と矛盾する。吸引効果の作用原理を詳細に把握するためには、粉末及び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974C79EA-8A63-4D4B-8A89-C03D922E2A75}"/>
              </a:ext>
            </a:extLst>
          </p:cNvPr>
          <p:cNvSpPr/>
          <p:nvPr/>
        </p:nvSpPr>
        <p:spPr>
          <a:xfrm>
            <a:off x="564545" y="1921752"/>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xmlns="" id="{7698C3BB-716A-AE45-89BB-89A7A0FA5B91}"/>
              </a:ext>
            </a:extLst>
          </p:cNvPr>
          <p:cNvSpPr txBox="1"/>
          <p:nvPr/>
        </p:nvSpPr>
        <p:spPr>
          <a:xfrm>
            <a:off x="220463" y="2883013"/>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xmlns="" id="{2DFC3633-BC81-47E0-B028-6FEFC1104494}"/>
              </a:ext>
            </a:extLst>
          </p:cNvPr>
          <p:cNvSpPr txBox="1"/>
          <p:nvPr/>
        </p:nvSpPr>
        <p:spPr>
          <a:xfrm>
            <a:off x="305870" y="3362464"/>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・内部の流動状態がわからない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xmlns="" id="{7698C3BB-716A-AE45-89BB-89A7A0FA5B91}"/>
              </a:ext>
            </a:extLst>
          </p:cNvPr>
          <p:cNvSpPr txBox="1"/>
          <p:nvPr/>
        </p:nvSpPr>
        <p:spPr>
          <a:xfrm>
            <a:off x="4021275" y="2900799"/>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xmlns="" id="{2DFC3633-BC81-47E0-B028-6FEFC1104494}"/>
              </a:ext>
            </a:extLst>
          </p:cNvPr>
          <p:cNvSpPr txBox="1"/>
          <p:nvPr/>
        </p:nvSpPr>
        <p:spPr>
          <a:xfrm>
            <a:off x="4119734" y="3365193"/>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・力の大きさ、由来がわかる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04542" y="3176913"/>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854" y="2666284"/>
            <a:ext cx="1441634" cy="1441634"/>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80954" y="1141137"/>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し</a:t>
            </a:r>
            <a:endParaRPr lang="en-US" altLang="ja-JP" sz="2400" dirty="0" smtClean="0">
              <a:latin typeface="Arial" panose="020B0604020202020204" pitchFamily="34" charset="0"/>
              <a:ea typeface="メイリオ" panose="020B0604030504040204" pitchFamily="50" charset="-128"/>
              <a:cs typeface="Arial" panose="020B0604020202020204" pitchFamily="34" charset="0"/>
            </a:endParaRPr>
          </a:p>
          <a:p>
            <a:r>
              <a:rPr lang="en-US" altLang="ja-JP" sz="2400" dirty="0" smtClean="0">
                <a:latin typeface="Arial" panose="020B0604020202020204" pitchFamily="34" charset="0"/>
                <a:ea typeface="メイリオ" panose="020B0604030504040204" pitchFamily="50" charset="-128"/>
                <a:cs typeface="Arial" panose="020B0604020202020204" pitchFamily="34" charset="0"/>
              </a:rPr>
              <a:t>200, 300, … , 700 </a:t>
            </a:r>
            <a:r>
              <a:rPr lang="en-US" altLang="ja-JP" sz="2400" dirty="0">
                <a:latin typeface="Arial" panose="020B0604020202020204" pitchFamily="34" charset="0"/>
                <a:ea typeface="メイリオ" panose="020B0604030504040204" pitchFamily="50" charset="-128"/>
                <a:cs typeface="Arial" panose="020B0604020202020204" pitchFamily="34" charset="0"/>
              </a:rPr>
              <a:t>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smtClean="0">
                <a:latin typeface="Arial" panose="020B0604020202020204" pitchFamily="34" charset="0"/>
                <a:ea typeface="メイリオ" panose="020B0604030504040204" pitchFamily="50" charset="-128"/>
                <a:cs typeface="Arial" panose="020B0604020202020204" pitchFamily="34" charset="0"/>
              </a:rPr>
              <a:t>6</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ケース</a:t>
            </a:r>
            <a:r>
              <a:rPr lang="ja-JP" altLang="en-US" sz="2400" dirty="0">
                <a:latin typeface="Arial" panose="020B0604020202020204" pitchFamily="34" charset="0"/>
                <a:ea typeface="メイリオ" panose="020B0604030504040204" pitchFamily="50" charset="-128"/>
                <a:cs typeface="Arial" panose="020B0604020202020204" pitchFamily="34" charset="0"/>
              </a:rPr>
              <a:t>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xmlns=""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smtClean="0">
                <a:ea typeface="メイリオ" panose="020B0604030504040204" pitchFamily="50" charset="-128"/>
              </a:rPr>
              <a:t>500 </a:t>
            </a:r>
            <a:r>
              <a:rPr lang="en-US" altLang="ja-JP" sz="2000" dirty="0">
                <a:ea typeface="メイリオ" panose="020B0604030504040204" pitchFamily="50" charset="-128"/>
              </a:rPr>
              <a:t>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a:t>
            </a:r>
            <a:r>
              <a:rPr lang="en-US" altLang="ja-JP" sz="2000" dirty="0" smtClean="0">
                <a:ea typeface="メイリオ" panose="020B0604030504040204" pitchFamily="50" charset="-128"/>
              </a:rPr>
              <a:t>00 </a:t>
            </a:r>
            <a:r>
              <a:rPr lang="en-US" altLang="ja-JP" sz="2000" dirty="0">
                <a:ea typeface="メイリオ" panose="020B0604030504040204" pitchFamily="50" charset="-128"/>
              </a:rPr>
              <a:t>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a16="http://schemas.microsoft.com/office/drawing/2014/main" xmlns="" id="{2593B1A0-6823-834D-BB53-4E3E518EA3D6}"/>
              </a:ext>
            </a:extLst>
          </p:cNvPr>
          <p:cNvSpPr txBox="1"/>
          <p:nvPr/>
        </p:nvSpPr>
        <p:spPr>
          <a:xfrm>
            <a:off x="857566" y="4669895"/>
            <a:ext cx="8004887"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下杵の</a:t>
            </a:r>
            <a:r>
              <a:rPr lang="ja-JP" altLang="en-US" sz="2400" dirty="0" smtClean="0">
                <a:latin typeface="メイリオ" panose="020B0604030504040204" pitchFamily="50" charset="-128"/>
                <a:ea typeface="メイリオ" panose="020B0604030504040204" pitchFamily="50" charset="-128"/>
              </a:rPr>
              <a:t>降下により、</a:t>
            </a:r>
            <a:r>
              <a:rPr lang="ja-JP" altLang="en-US" sz="2400" dirty="0" smtClean="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a16="http://schemas.microsoft.com/office/drawing/2014/main" xmlns="" id="{2593B1A0-6823-834D-BB53-4E3E518EA3D6}"/>
              </a:ext>
            </a:extLst>
          </p:cNvPr>
          <p:cNvSpPr txBox="1"/>
          <p:nvPr/>
        </p:nvSpPr>
        <p:spPr>
          <a:xfrm>
            <a:off x="847082" y="5220647"/>
            <a:ext cx="8004887" cy="461665"/>
          </a:xfrm>
          <a:prstGeom prst="rect">
            <a:avLst/>
          </a:prstGeom>
          <a:noFill/>
        </p:spPr>
        <p:txBody>
          <a:bodyPr wrap="square" rtlCol="0">
            <a:spAutoFit/>
          </a:bodyPr>
          <a:lstStyle/>
          <a:p>
            <a:r>
              <a:rPr lang="ja-JP" altLang="en-US" sz="2400" dirty="0" smtClean="0">
                <a:latin typeface="メイリオ" panose="020B0604030504040204" pitchFamily="50" charset="-128"/>
                <a:ea typeface="メイリオ" panose="020B0604030504040204" pitchFamily="50" charset="-128"/>
              </a:rPr>
              <a:t>・下杵の降下速度の違いにより、流入の様子が異なる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1513653" y="418301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4535585" y="4600331"/>
            <a:ext cx="544416" cy="24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080001" y="4369498"/>
            <a:ext cx="3381447"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080001" y="1122537"/>
            <a:ext cx="3829781" cy="1200329"/>
          </a:xfrm>
          <a:prstGeom prst="rect">
            <a:avLst/>
          </a:prstGeom>
          <a:noFill/>
        </p:spPr>
        <p:txBody>
          <a:bodyPr wrap="square" rtlCol="0">
            <a:spAutoFit/>
          </a:bodyPr>
          <a:lstStyle/>
          <a:p>
            <a:r>
              <a:rPr lang="ja-JP" altLang="en-US" sz="2400" dirty="0"/>
              <a:t>下杵の降下速度が大きいと粒子、空気ともに多く入り込む</a:t>
            </a:r>
            <a:endParaRPr lang="en-US" altLang="ja-JP" sz="2400" dirty="0"/>
          </a:p>
        </p:txBody>
      </p:sp>
      <p:pic>
        <p:nvPicPr>
          <p:cNvPr id="24" name="図 23">
            <a:extLst>
              <a:ext uri="{FF2B5EF4-FFF2-40B4-BE49-F238E27FC236}">
                <a16:creationId xmlns:a16="http://schemas.microsoft.com/office/drawing/2014/main" xmlns=""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4361718" y="1424054"/>
            <a:ext cx="718283" cy="298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xmlns="" id="{89879F9C-7D84-AB49-AC6E-7010B58C7A0E}"/>
              </a:ext>
            </a:extLst>
          </p:cNvPr>
          <p:cNvSpPr/>
          <p:nvPr/>
        </p:nvSpPr>
        <p:spPr>
          <a:xfrm rot="16200000">
            <a:off x="514822" y="5557958"/>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1049435" y="565089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xmlns="" id="{6718002E-D15B-CB49-9814-8C51E2BF89C3}"/>
              </a:ext>
            </a:extLst>
          </p:cNvPr>
          <p:cNvSpPr/>
          <p:nvPr/>
        </p:nvSpPr>
        <p:spPr>
          <a:xfrm>
            <a:off x="1446284" y="3147001"/>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xmlns="" id="{E1985C01-FDED-5247-BE0E-63F8FECF6E98}"/>
              </a:ext>
            </a:extLst>
          </p:cNvPr>
          <p:cNvCxnSpPr>
            <a:cxnSpLocks/>
            <a:stCxn id="33" idx="1"/>
            <a:endCxn id="31" idx="6"/>
          </p:cNvCxnSpPr>
          <p:nvPr/>
        </p:nvCxnSpPr>
        <p:spPr>
          <a:xfrm flipH="1">
            <a:off x="4431424" y="3366773"/>
            <a:ext cx="648577" cy="1621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2593B1A0-6823-834D-BB53-4E3E518EA3D6}"/>
              </a:ext>
            </a:extLst>
          </p:cNvPr>
          <p:cNvSpPr txBox="1"/>
          <p:nvPr/>
        </p:nvSpPr>
        <p:spPr>
          <a:xfrm>
            <a:off x="5080001" y="3135940"/>
            <a:ext cx="4063999" cy="461665"/>
          </a:xfrm>
          <a:prstGeom prst="rect">
            <a:avLst/>
          </a:prstGeom>
          <a:noFill/>
        </p:spPr>
        <p:txBody>
          <a:bodyPr wrap="square" rtlCol="0">
            <a:spAutoFit/>
          </a:bodyPr>
          <a:lstStyle/>
          <a:p>
            <a:r>
              <a:rPr lang="ja-JP" altLang="en-US" sz="2400" dirty="0"/>
              <a:t>粒子が中心部分に集まる</a:t>
            </a:r>
            <a:endParaRPr lang="en-US" altLang="ja-JP" sz="2400" dirty="0"/>
          </a:p>
        </p:txBody>
      </p:sp>
      <p:pic>
        <p:nvPicPr>
          <p:cNvPr id="41" name="図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9640" y="1433876"/>
            <a:ext cx="4736710" cy="3552532"/>
          </a:xfrm>
          <a:prstGeom prst="rect">
            <a:avLst/>
          </a:prstGeom>
        </p:spPr>
      </p:pic>
      <p:sp>
        <p:nvSpPr>
          <p:cNvPr id="42" name="テキスト ボックス 41"/>
          <p:cNvSpPr txBox="1"/>
          <p:nvPr/>
        </p:nvSpPr>
        <p:spPr>
          <a:xfrm>
            <a:off x="2090182" y="4951417"/>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07719" cy="3155789"/>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xmlns=""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xmlns=""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a16="http://schemas.microsoft.com/office/drawing/2014/main" xmlns=""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smtClean="0">
                <a:solidFill>
                  <a:srgbClr val="FF0000"/>
                </a:solidFill>
                <a:latin typeface="メイリオ" panose="020B0604030504040204" pitchFamily="50" charset="-128"/>
                <a:ea typeface="メイリオ" panose="020B0604030504040204" pitchFamily="50" charset="-128"/>
              </a:rPr>
              <a:t>下杵</a:t>
            </a:r>
            <a:r>
              <a:rPr lang="ja-JP" altLang="en-US" dirty="0">
                <a:solidFill>
                  <a:srgbClr val="FF0000"/>
                </a:solidFill>
                <a:latin typeface="メイリオ" panose="020B0604030504040204" pitchFamily="50" charset="-128"/>
                <a:ea typeface="メイリオ" panose="020B0604030504040204" pitchFamily="50" charset="-128"/>
              </a:rPr>
              <a:t>降下の瞬間の</a:t>
            </a:r>
            <a:r>
              <a:rPr lang="ja-JP" altLang="en-US" dirty="0" smtClean="0">
                <a:solidFill>
                  <a:srgbClr val="FF0000"/>
                </a:solidFill>
                <a:latin typeface="メイリオ" panose="020B0604030504040204" pitchFamily="50" charset="-128"/>
                <a:ea typeface="メイリオ" panose="020B0604030504040204" pitchFamily="50" charset="-128"/>
              </a:rPr>
              <a:t>作用</a:t>
            </a:r>
            <a:r>
              <a:rPr lang="ja-JP" altLang="en-US" dirty="0" smtClean="0">
                <a:latin typeface="メイリオ" panose="020B0604030504040204" pitchFamily="50" charset="-128"/>
                <a:ea typeface="メイリオ" panose="020B0604030504040204" pitchFamily="50" charset="-128"/>
              </a:rPr>
              <a:t>によってフラックスが高くなっている。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下杵の</a:t>
            </a:r>
            <a:r>
              <a:rPr lang="ja-JP" altLang="en-US" dirty="0" smtClean="0">
                <a:latin typeface="メイリオ" panose="020B0604030504040204" pitchFamily="50" charset="-128"/>
                <a:ea typeface="メイリオ" panose="020B0604030504040204" pitchFamily="50" charset="-128"/>
              </a:rPr>
              <a:t>降下速度に比例して高い。</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①</a:t>
            </a:r>
            <a:r>
              <a:rPr lang="ja-JP" altLang="en-US" sz="2200" dirty="0" smtClean="0">
                <a:latin typeface="メイリオ" panose="020B0604030504040204" pitchFamily="50" charset="-128"/>
                <a:ea typeface="メイリオ" panose="020B0604030504040204" pitchFamily="50" charset="-128"/>
              </a:rPr>
              <a:t> 下杵の降下初期に</a:t>
            </a:r>
            <a:r>
              <a:rPr lang="ja-JP" altLang="en-US" sz="2200" dirty="0">
                <a:latin typeface="メイリオ" panose="020B0604030504040204" pitchFamily="50" charset="-128"/>
                <a:ea typeface="メイリオ" panose="020B0604030504040204" pitchFamily="50" charset="-128"/>
              </a:rPr>
              <a:t>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xmlns=""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フラックスは初期に高くなった</a:t>
            </a:r>
            <a:r>
              <a:rPr lang="ja-JP" altLang="en-US" dirty="0" smtClean="0">
                <a:latin typeface="メイリオ" panose="020B0604030504040204" pitchFamily="50" charset="-128"/>
                <a:ea typeface="メイリオ" panose="020B0604030504040204" pitchFamily="50" charset="-128"/>
              </a:rPr>
              <a:t>後に一度落ち着き、充填の終盤で上昇する。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上昇のタイミングはケースによって異なる。</a:t>
            </a:r>
            <a:endParaRPr lang="en-US" altLang="ja-JP" dirty="0" smtClean="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xmlns=""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a:t>
            </a:r>
            <a:r>
              <a:rPr lang="ja-JP" altLang="en-US" sz="2200" dirty="0" smtClean="0">
                <a:latin typeface="メイリオ" panose="020B0604030504040204" pitchFamily="50" charset="-128"/>
                <a:ea typeface="メイリオ" panose="020B0604030504040204" pitchFamily="50" charset="-128"/>
              </a:rPr>
              <a:t> </a:t>
            </a:r>
            <a:r>
              <a:rPr lang="ja-JP" altLang="en-US" sz="2200" dirty="0">
                <a:latin typeface="メイリオ" panose="020B0604030504040204" pitchFamily="50" charset="-128"/>
                <a:ea typeface="メイリオ" panose="020B0604030504040204" pitchFamily="50" charset="-128"/>
              </a:rPr>
              <a:t>充填の終盤にフラックスが上昇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xmlns=""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xmlns=""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xmlns=""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latin typeface="メイリオ" panose="020B0604030504040204" pitchFamily="50" charset="-128"/>
                <a:ea typeface="メイリオ" panose="020B0604030504040204" pitchFamily="50" charset="-128"/>
              </a:rPr>
              <a:t>①</a:t>
            </a:r>
            <a:r>
              <a:rPr lang="en-US" altLang="ja-JP" sz="2400" dirty="0" smtClean="0">
                <a:latin typeface="メイリオ" panose="020B0604030504040204" pitchFamily="50" charset="-128"/>
                <a:ea typeface="メイリオ" panose="020B0604030504040204" pitchFamily="50" charset="-128"/>
              </a:rPr>
              <a:t>, </a:t>
            </a:r>
            <a:r>
              <a:rPr lang="ja-JP" altLang="en-US" sz="2400" dirty="0" smtClean="0">
                <a:latin typeface="メイリオ" panose="020B0604030504040204" pitchFamily="50" charset="-128"/>
                <a:ea typeface="メイリオ" panose="020B0604030504040204" pitchFamily="50" charset="-128"/>
              </a:rPr>
              <a:t>②についてそれぞれ</a:t>
            </a:r>
            <a:r>
              <a:rPr lang="ja-JP" altLang="en-US" sz="2400" dirty="0" smtClean="0">
                <a:latin typeface="メイリオ" panose="020B0604030504040204" pitchFamily="50" charset="-128"/>
                <a:ea typeface="メイリオ" panose="020B0604030504040204" pitchFamily="50" charset="-128"/>
              </a:rPr>
              <a:t>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smtClean="0"/>
              <a:t>粒子フラックスの時間変化</a:t>
            </a:r>
            <a:endParaRPr kumimoji="1" lang="ja-JP" altLang="en-US" dirty="0"/>
          </a:p>
        </p:txBody>
      </p:sp>
      <p:sp>
        <p:nvSpPr>
          <p:cNvPr id="31" name="正方形/長方形 30">
            <a:extLst>
              <a:ext uri="{FF2B5EF4-FFF2-40B4-BE49-F238E27FC236}">
                <a16:creationId xmlns:a16="http://schemas.microsoft.com/office/drawing/2014/main" xmlns=""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a16="http://schemas.microsoft.com/office/drawing/2014/main" xmlns=""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086" y="845450"/>
            <a:ext cx="2774750" cy="2081063"/>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xmlns=""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a:t>
            </a:r>
            <a:r>
              <a:rPr lang="ja-JP" altLang="en-US" sz="2000" dirty="0" smtClean="0">
                <a:latin typeface="メイリオ" panose="020B0604030504040204" pitchFamily="50" charset="-128"/>
                <a:ea typeface="メイリオ" panose="020B0604030504040204" pitchFamily="50" charset="-128"/>
              </a:rPr>
              <a:t>の速度</a:t>
            </a:r>
            <a:r>
              <a:rPr lang="ja-JP" altLang="en-US" sz="2000" dirty="0">
                <a:latin typeface="メイリオ" panose="020B0604030504040204" pitchFamily="50" charset="-128"/>
                <a:ea typeface="メイリオ" panose="020B0604030504040204" pitchFamily="50" charset="-128"/>
              </a:rPr>
              <a:t>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smtClean="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xmlns=""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sp>
        <p:nvSpPr>
          <p:cNvPr id="13" name="角丸四角形 12">
            <a:extLst>
              <a:ext uri="{FF2B5EF4-FFF2-40B4-BE49-F238E27FC236}">
                <a16:creationId xmlns:a16="http://schemas.microsoft.com/office/drawing/2014/main" xmlns=""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下杵降下初期の高いフラックス</a:t>
            </a: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粒子</a:t>
            </a:r>
            <a:r>
              <a:rPr kumimoji="1" lang="ja-JP" altLang="en-US" dirty="0">
                <a:latin typeface="メイリオ" panose="020B0604030504040204" pitchFamily="50" charset="-128"/>
                <a:ea typeface="メイリオ" panose="020B0604030504040204" pitchFamily="50" charset="-128"/>
              </a:rPr>
              <a:t>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286" y="888015"/>
            <a:ext cx="2774750" cy="2081062"/>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xmlns="" id="{F75BD82B-1F2C-8D48-ABC6-4DCF09391D73}"/>
              </a:ext>
            </a:extLst>
          </p:cNvPr>
          <p:cNvSpPr/>
          <p:nvPr/>
        </p:nvSpPr>
        <p:spPr>
          <a:xfrm rot="16200000">
            <a:off x="461252" y="5582411"/>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吸引された空気が気泡となり充填に影響を与える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xmlns=""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xmlns=""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③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38879</TotalTime>
  <Words>1505</Words>
  <Application>Microsoft Office PowerPoint</Application>
  <PresentationFormat>画面に合わせる (4:3)</PresentationFormat>
  <Paragraphs>207</Paragraphs>
  <Slides>15</Slides>
  <Notes>11</Notes>
  <HiddenSlides>5</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15</vt:i4>
      </vt:variant>
    </vt:vector>
  </HeadingPairs>
  <TitlesOfParts>
    <vt:vector size="30"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4433</cp:revision>
  <dcterms:created xsi:type="dcterms:W3CDTF">2018-11-05T05:45:49Z</dcterms:created>
  <dcterms:modified xsi:type="dcterms:W3CDTF">2019-08-06T09:48:59Z</dcterms:modified>
</cp:coreProperties>
</file>